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5" r:id="rId8"/>
    <p:sldId id="266" r:id="rId9"/>
    <p:sldId id="261" r:id="rId10"/>
    <p:sldId id="262" r:id="rId11"/>
    <p:sldId id="263" r:id="rId12"/>
    <p:sldId id="267" r:id="rId13"/>
    <p:sldId id="268" r:id="rId14"/>
    <p:sldId id="264" r:id="rId15"/>
  </p:sldIdLst>
  <p:sldSz cx="14630400" cy="8229600"/>
  <p:notesSz cx="8229600" cy="14630400"/>
  <p:embeddedFontLst>
    <p:embeddedFont>
      <p:font typeface="Merriweather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1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5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D479-77F4-12F1-D055-E4CFD6E44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E4938-7746-23E0-2079-4BC86DFDD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8D1E6-D506-8323-EB66-0AACEA79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95B3-1E39-F49B-D349-A9C4F378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1308-6EF1-868D-9919-2964B025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79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82FB-D853-F287-1B0C-B315F9F6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6D000-3757-05F0-8608-886626E1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FB73F-F5A8-7208-1D89-87ABD323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B53B-0928-2516-13B1-1F1F1B56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AD01-11C1-807B-FF98-AE5664D5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90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7C76-FBCC-D9E1-5EE0-1937059D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16341-BF75-611A-9C07-A1B6EAB93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30FD-B155-B823-ED74-9E41E3D5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F613-FCAF-DFA4-4E43-6BA78F83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3E1F4-E32E-DBBB-9EF8-AD1D9121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166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9821-254F-A81C-1CA0-015F762F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04C1-10DB-86E2-BD48-D7DCAD811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674D0-E810-3E16-0768-6B8897E3A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ED5E7-8129-FFF9-4EED-0065FD0C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2206E-BC83-AE7C-580D-6E3BC72C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5E20-C72E-3752-8E7B-E97A406B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04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16B1-7765-32EE-985B-3118A0A9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D96F1-D3AD-686B-09A6-E83B14963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D24CF-9C28-E28B-0927-034D5CD29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0757C-C23F-2EB3-030B-4F2EC0596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6327D-CB9F-4229-EE2D-1EB305244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D84D8-BF72-C908-BE79-F557BD79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DDC82-2F7D-BBEE-5DE2-75BFEE1F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E26FA-862A-20BF-623A-444243CF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03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3905-6C87-7528-FD81-4EEE8385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E1E05-AF95-DEF1-1F5B-C1155E2E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D87A4-B467-6F4D-AE60-5EA0152D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02C-0DBB-E9D2-501E-38A08A5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193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F948F-5F09-3057-2655-4065C31A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60933-8836-CE60-509D-59F14303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6660-541D-6BE0-8618-BF7A885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242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F299-D5D6-0D4B-BFF8-F3E0C48C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F0CBB-2F0D-8B61-24AA-4F33FEBAA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EA4DD-1C49-6D1B-62EF-D9A9F06EE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1FD81-2F9F-DB96-7053-66BE7F51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8D2A8-E60B-858A-DF04-627B85CA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DBAF1-7EA2-A4BC-6D8E-021A75A2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830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4E17-DE74-4E2F-6F1C-EDBFF77C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D1479-2096-A99D-B282-52CEB3904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97C7D-F62F-B9D3-3EEE-65EBF5571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6E2FE-B66C-AAD5-31D7-5287BD25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78B2-B604-625F-AB95-2F66E3B1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689AA-D664-99CA-DC84-52AAEE4D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31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6123-5804-231D-DAED-09A860D3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C7714-5D4B-EE2D-97DA-C9641D252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3EE9A-3218-B47C-3865-EC0872AC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561C-C793-6554-3508-FA841D7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0285-A959-6518-1E09-55CC4F5B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614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EC3D1-A14D-9803-36A6-38A5EB758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7D7F9-8CAA-4DE8-CD36-71969CEE6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24F00-BC92-DB67-C21C-87E24FA8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E9AED-F07A-788D-4213-2B5AC5AF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66D5-CA2A-0C70-06EC-76125190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18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6028A-5D9F-E2B9-EA29-33AA1885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CD89C-53A7-868A-C953-8C0E6D797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9569B-BC2D-63FD-420C-FDF2A7A76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CDCEC-393D-460A-AAB6-DC9A388B2B96}" type="datetimeFigureOut">
              <a:rPr lang="en-IN" smtClean="0"/>
              <a:t>18-02-26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A3643-65C1-42FA-C4F7-4803F14C6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F9A7-2A30-4374-A9F7-AEA1EB6ED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FDC80B-83FA-44DA-BECB-FEC44CD357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7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3310"/>
            <a:ext cx="7416403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Online Payment Fraud Detection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22207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Project Presentation</a:t>
            </a:r>
            <a:endParaRPr lang="en-US" sz="3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405" y="365285"/>
            <a:ext cx="9319379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Dashboard Screenshot (Streamlit App)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00152" y="1072639"/>
            <a:ext cx="11825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deployed Streamlit Web App includes: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00152" y="1529422"/>
            <a:ext cx="11825764" cy="153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Preview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Accuracy Display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Classification Report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Fraud Prediction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 Probability Output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51" y="3060209"/>
            <a:ext cx="6838433" cy="4804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1586018"/>
            <a:ext cx="7315200" cy="55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2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1605776"/>
            <a:ext cx="7605132" cy="5285678"/>
          </a:xfrm>
          <a:prstGeom prst="rect">
            <a:avLst/>
          </a:prstGeom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30E50DCE-3F43-8B0A-70F1-B3A32267B0EE}"/>
              </a:ext>
            </a:extLst>
          </p:cNvPr>
          <p:cNvSpPr/>
          <p:nvPr/>
        </p:nvSpPr>
        <p:spPr>
          <a:xfrm>
            <a:off x="1112386" y="7425928"/>
            <a:ext cx="11825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User can input transaction details → Model predicts fraud instantly.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369993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11423"/>
            <a:ext cx="6170771" cy="778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Conclusion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183963"/>
            <a:ext cx="3040499" cy="2695813"/>
          </a:xfrm>
          <a:prstGeom prst="roundRect">
            <a:avLst>
              <a:gd name="adj" fmla="val 384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5855" y="244602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452" y="2649617"/>
            <a:ext cx="333137" cy="3331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5855" y="3433286"/>
            <a:ext cx="251638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Successfully built and tuned 5 ML models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151114" y="2183963"/>
            <a:ext cx="3040618" cy="2695813"/>
          </a:xfrm>
          <a:prstGeom prst="roundRect">
            <a:avLst>
              <a:gd name="adj" fmla="val 384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4413171" y="244602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6768" y="2649617"/>
            <a:ext cx="333137" cy="3331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413171" y="3433286"/>
            <a:ext cx="251650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Identified best-performing model using F1-score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7438549" y="2183963"/>
            <a:ext cx="3040618" cy="2695813"/>
          </a:xfrm>
          <a:prstGeom prst="roundRect">
            <a:avLst>
              <a:gd name="adj" fmla="val 384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700605" y="244602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4202" y="2649617"/>
            <a:ext cx="333137" cy="3331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0605" y="3433286"/>
            <a:ext cx="251650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Deployed as Streamlit Web Application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10725983" y="2183963"/>
            <a:ext cx="3040618" cy="2695813"/>
          </a:xfrm>
          <a:prstGeom prst="roundRect">
            <a:avLst>
              <a:gd name="adj" fmla="val 384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988040" y="244602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91637" y="2649617"/>
            <a:ext cx="333137" cy="33313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988040" y="3433286"/>
            <a:ext cx="25165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fraud detection capability</a:t>
            </a:r>
            <a:endParaRPr lang="en-US" sz="1900" dirty="0"/>
          </a:p>
        </p:txBody>
      </p:sp>
      <p:sp>
        <p:nvSpPr>
          <p:cNvPr id="19" name="Shape 13"/>
          <p:cNvSpPr/>
          <p:nvPr/>
        </p:nvSpPr>
        <p:spPr>
          <a:xfrm>
            <a:off x="863798" y="5157430"/>
            <a:ext cx="12902803" cy="2160746"/>
          </a:xfrm>
          <a:prstGeom prst="roundRect">
            <a:avLst>
              <a:gd name="adj" fmla="val 4798"/>
            </a:avLst>
          </a:prstGeom>
          <a:solidFill>
            <a:srgbClr val="001D4D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615" y="5500092"/>
            <a:ext cx="462796" cy="37016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820228" y="5465921"/>
            <a:ext cx="3702368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Key Outcome:</a:t>
            </a:r>
            <a:endParaRPr lang="en-US" sz="2900" dirty="0"/>
          </a:p>
        </p:txBody>
      </p:sp>
      <p:sp>
        <p:nvSpPr>
          <p:cNvPr id="22" name="Text 15"/>
          <p:cNvSpPr/>
          <p:nvPr/>
        </p:nvSpPr>
        <p:spPr>
          <a:xfrm>
            <a:off x="1820228" y="6183154"/>
            <a:ext cx="1169955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5F547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can significantly reduce financial fraud losses and improve transaction security.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63134"/>
            <a:ext cx="6170771" cy="778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Introduction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53567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payments have increased rapidly due to digital banking, e-commerce, and UPI transactions.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20813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this growth, fraudulent transactions have also increased, causing: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80604"/>
            <a:ext cx="12902803" cy="1357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Financial losses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trust issues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risk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3798" y="5515332"/>
            <a:ext cx="12902803" cy="1451134"/>
          </a:xfrm>
          <a:prstGeom prst="roundRect">
            <a:avLst>
              <a:gd name="adj" fmla="val 7144"/>
            </a:avLst>
          </a:prstGeom>
          <a:solidFill>
            <a:srgbClr val="001D4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5889784"/>
            <a:ext cx="308491" cy="24681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65923" y="5823823"/>
            <a:ext cx="11853863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Motivation:</a:t>
            </a: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build a Machine Learning model that can automatically detect fraudulent online transactions in real time.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8201" y="706041"/>
            <a:ext cx="6500932" cy="757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Problem Statement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48201" y="1939171"/>
            <a:ext cx="1293399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Fraudulent transactions are rare but highly damaging.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48201" y="2680097"/>
            <a:ext cx="3741063" cy="46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Business Problem: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848201" y="3498890"/>
            <a:ext cx="1293399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 whether a transaction is: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48201" y="4150638"/>
            <a:ext cx="6348055" cy="878443"/>
          </a:xfrm>
          <a:prstGeom prst="roundRect">
            <a:avLst>
              <a:gd name="adj" fmla="val 115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98113" y="4400550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Legitimate (0)</a:t>
            </a:r>
            <a:endParaRPr lang="en-US" sz="2350" dirty="0"/>
          </a:p>
        </p:txBody>
      </p:sp>
      <p:sp>
        <p:nvSpPr>
          <p:cNvPr id="8" name="Shape 6"/>
          <p:cNvSpPr/>
          <p:nvPr/>
        </p:nvSpPr>
        <p:spPr>
          <a:xfrm>
            <a:off x="7434143" y="4150638"/>
            <a:ext cx="6348055" cy="878443"/>
          </a:xfrm>
          <a:prstGeom prst="roundRect">
            <a:avLst>
              <a:gd name="adj" fmla="val 115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4056" y="4400550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Fraudulent (1)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848201" y="5385911"/>
            <a:ext cx="3635097" cy="46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Challenges: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848201" y="6204704"/>
            <a:ext cx="1293399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Imbalanced dataset (Fraud cases are fewer)</a:t>
            </a:r>
            <a:endParaRPr lang="en-US" sz="19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high Recall (to catch frauds)</a:t>
            </a:r>
            <a:endParaRPr lang="en-US" sz="19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Avoid false positives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4144"/>
            <a:ext cx="6170771" cy="778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Dataset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046684"/>
            <a:ext cx="12902803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Name: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online_payment_fraud_realistic.csv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973586"/>
            <a:ext cx="3702368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Target Variable: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863798" y="369081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is_fraud (0 = Legit, 1 = Fraud)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332446"/>
            <a:ext cx="3702368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Features Include: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863798" y="5049679"/>
            <a:ext cx="6150293" cy="23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Transaction amount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type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details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balance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Time-related features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973586"/>
            <a:ext cx="4202549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Preprocessing Steps: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623929" y="3690818"/>
            <a:ext cx="6150293" cy="23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Filled missing numerical values (mean)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Filled missing categorical values (mode)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Label Encoding for categorical columns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 Scaling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Train-Test Split (80%-20%)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2730" y="377478"/>
            <a:ext cx="4515445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Data Visualisation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952730" y="1019680"/>
            <a:ext cx="5335905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Class Distribution: Fraud vs Non-Fraud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952730" y="1681867"/>
            <a:ext cx="1110341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Observation: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Fraud cases are significantly fewer than normal transactions → Imbalanced dataset.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952730" y="2051328"/>
            <a:ext cx="415290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Correlation Between Features</a:t>
            </a:r>
            <a:endParaRPr lang="en-US" sz="2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55" y="2680665"/>
            <a:ext cx="6968067" cy="4846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77602" y="5720596"/>
            <a:ext cx="3374827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6" y="992459"/>
            <a:ext cx="7616282" cy="60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765810"/>
            <a:ext cx="6926580" cy="590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1CCFC-8C63-3C99-7D9E-216C4B3C9D69}"/>
              </a:ext>
            </a:extLst>
          </p:cNvPr>
          <p:cNvSpPr txBox="1"/>
          <p:nvPr/>
        </p:nvSpPr>
        <p:spPr>
          <a:xfrm>
            <a:off x="537210" y="731207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Observation: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Some features strongly influence fraud detection. Correlation helps understand important predictors.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99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1172" y="1072753"/>
            <a:ext cx="4526637" cy="46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Models Used &amp; Results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711172" y="1573887"/>
            <a:ext cx="305681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Algorithms Implemented: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2711172" y="1979890"/>
            <a:ext cx="2236470" cy="767239"/>
          </a:xfrm>
          <a:prstGeom prst="roundRect">
            <a:avLst>
              <a:gd name="adj" fmla="val 8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865477" y="2134195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034915" y="1979890"/>
            <a:ext cx="2236589" cy="767239"/>
          </a:xfrm>
          <a:prstGeom prst="roundRect">
            <a:avLst>
              <a:gd name="adj" fmla="val 8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189220" y="2134195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Tree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58777" y="1979890"/>
            <a:ext cx="2236470" cy="767239"/>
          </a:xfrm>
          <a:prstGeom prst="roundRect">
            <a:avLst>
              <a:gd name="adj" fmla="val 8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13082" y="2134195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682520" y="1979890"/>
            <a:ext cx="2236589" cy="767239"/>
          </a:xfrm>
          <a:prstGeom prst="roundRect">
            <a:avLst>
              <a:gd name="adj" fmla="val 8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36825" y="2134195"/>
            <a:ext cx="1927979" cy="4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Vector Machine (SVM)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2711172" y="2834402"/>
            <a:ext cx="9207937" cy="537924"/>
          </a:xfrm>
          <a:prstGeom prst="roundRect">
            <a:avLst>
              <a:gd name="adj" fmla="val 1146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865477" y="2988707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Gradient Boosting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2711172" y="3557707"/>
            <a:ext cx="297418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 Tuning: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2711172" y="3920133"/>
            <a:ext cx="4424839" cy="622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</a:t>
            </a: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GridSearchCV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Optimised using </a:t>
            </a: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F1-score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3-Fold Cross Validation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501771" y="3557707"/>
            <a:ext cx="317527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Performance Metrics Used: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01771" y="3920133"/>
            <a:ext cx="4424839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Recall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F1-Score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Confusion Matrix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2711172" y="5139809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Best Model: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2711172" y="5499973"/>
            <a:ext cx="6836688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Random Forest Classifier</a:t>
            </a:r>
            <a:endParaRPr lang="en-US" sz="3950" dirty="0"/>
          </a:p>
        </p:txBody>
      </p:sp>
      <p:sp>
        <p:nvSpPr>
          <p:cNvPr id="20" name="Text 18"/>
          <p:cNvSpPr/>
          <p:nvPr/>
        </p:nvSpPr>
        <p:spPr>
          <a:xfrm>
            <a:off x="2711172" y="6271498"/>
            <a:ext cx="920793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(example – adjust if different)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2711172" y="6603563"/>
            <a:ext cx="3011091" cy="553164"/>
          </a:xfrm>
          <a:prstGeom prst="roundRect">
            <a:avLst>
              <a:gd name="adj" fmla="val 11146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2873097" y="6765488"/>
            <a:ext cx="18348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Accuracy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5809536" y="6603563"/>
            <a:ext cx="3011091" cy="553164"/>
          </a:xfrm>
          <a:prstGeom prst="roundRect">
            <a:avLst>
              <a:gd name="adj" fmla="val 11146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971461" y="6765488"/>
            <a:ext cx="1968460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Recall for Fraud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8907899" y="6603563"/>
            <a:ext cx="3011091" cy="553164"/>
          </a:xfrm>
          <a:prstGeom prst="roundRect">
            <a:avLst>
              <a:gd name="adj" fmla="val 11146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9069824" y="6765488"/>
            <a:ext cx="225278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imbalance better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913" y="421652"/>
            <a:ext cx="7216259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Confusion Matrix Example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9173865" y="1326833"/>
            <a:ext cx="606087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Interpretation: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569523" y="1811754"/>
            <a:ext cx="6060877" cy="990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True Positives → Correctly detected fraud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False Negatives → Missed fraud (critical)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False Positives → Wrongly flagged legit transaction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009055" y="7371159"/>
            <a:ext cx="12612291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5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C559C2-682D-D8E6-571E-309BD93F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3" y="1472743"/>
            <a:ext cx="7655443" cy="58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423</Words>
  <Application>Microsoft Office PowerPoint</Application>
  <PresentationFormat>Custom</PresentationFormat>
  <Paragraphs>92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Aptos Display</vt:lpstr>
      <vt:lpstr>Merriweather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Mohammed Shefeek</dc:creator>
  <cp:lastModifiedBy>Mohammed Shefeek</cp:lastModifiedBy>
  <cp:revision>2</cp:revision>
  <dcterms:created xsi:type="dcterms:W3CDTF">2026-02-18T06:05:08Z</dcterms:created>
  <dcterms:modified xsi:type="dcterms:W3CDTF">2026-02-18T07:28:09Z</dcterms:modified>
</cp:coreProperties>
</file>